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Times New Roman" charset="1" panose="02030502070405020303"/>
      <p:regular r:id="rId53"/>
    </p:embeddedFont>
    <p:embeddedFont>
      <p:font typeface="용이고딕-레귤러" charset="1" panose="00000000000000000000"/>
      <p:regular r:id="rId54"/>
    </p:embeddedFont>
    <p:embeddedFont>
      <p:font typeface="Jeju Hallasan" charset="1" panose="02000300000000000000"/>
      <p:regular r:id="rId55"/>
    </p:embeddedFont>
    <p:embeddedFont>
      <p:font typeface="용이고딕-레귤러 Bold" charset="1" panose="000000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notesMasters/notesMaster1.xml" Type="http://schemas.openxmlformats.org/officeDocument/2006/relationships/notesMaster"/><Relationship Id="rId57" Target="theme/theme2.xml" Type="http://schemas.openxmlformats.org/officeDocument/2006/relationships/theme"/><Relationship Id="rId58" Target="notesSlides/notesSlide1.xml" Type="http://schemas.openxmlformats.org/officeDocument/2006/relationships/notesSlide"/><Relationship Id="rId59" Target="notesSlides/notesSlide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3.xml" Type="http://schemas.openxmlformats.org/officeDocument/2006/relationships/notesSlide"/><Relationship Id="rId61" Target="fonts/font61.fntdata" Type="http://schemas.openxmlformats.org/officeDocument/2006/relationships/font"/><Relationship Id="rId62" Target="notesSlides/notesSlide4.xml" Type="http://schemas.openxmlformats.org/officeDocument/2006/relationships/notesSlide"/><Relationship Id="rId63" Target="notesSlides/notesSlide5.xml" Type="http://schemas.openxmlformats.org/officeDocument/2006/relationships/notesSlide"/><Relationship Id="rId64" Target="notesSlides/notesSlide6.xml" Type="http://schemas.openxmlformats.org/officeDocument/2006/relationships/notesSlide"/><Relationship Id="rId65" Target="notesSlides/notesSlide7.xml" Type="http://schemas.openxmlformats.org/officeDocument/2006/relationships/notesSlide"/><Relationship Id="rId66" Target="notesSlides/notesSlide8.xml" Type="http://schemas.openxmlformats.org/officeDocument/2006/relationships/notesSlide"/><Relationship Id="rId67" Target="notesSlides/notesSlide9.xml" Type="http://schemas.openxmlformats.org/officeDocument/2006/relationships/notesSlide"/><Relationship Id="rId68" Target="notesSlides/notesSlide10.xml" Type="http://schemas.openxmlformats.org/officeDocument/2006/relationships/notesSlide"/><Relationship Id="rId69" Target="notesSlides/notesSlide11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2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다양한 개발자 직종이 존재.</a:t>
            </a:r>
          </a:p>
          <a:p>
            <a:r>
              <a:rPr lang="en-US"/>
              <a:t>3-4학년들도 아직 고민하는 사람들도 존재함.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이를 통해 에드 레벨, 개발 유형, 언어, 데이터 세트 및 플랫폼별로 급여 순위 정보를 추출할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이를 통해 에드 레벨, 개발 유형, 언어, 데이터 세트 및 플랫폼별로 급여 순위 정보를 추출할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또한 각 개발자 유형이 사용하는 언어, 데이터베이스, 플랫폼, 웹, 도구의 순위 정보를 경력에 따라 주니어, 미들, 시니어로 구분하여 가공했습니다.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개인)연봉에 따른 직종 추천</a:t>
            </a:r>
          </a:p>
          <a:p>
            <a:r>
              <a:rPr lang="en-US"/>
              <a:t>팀으로 넘어오면서 x</a:t>
            </a:r>
          </a:p>
          <a:p>
            <a:r>
              <a:rPr lang="en-US"/>
              <a:t/>
            </a:r>
          </a:p>
          <a:p>
            <a:r>
              <a:rPr lang="en-US"/>
              <a:t>돈보고 하는 사람도 있지만 애초에 여기 들어올려는 사람들은 돈도 돈이지만 자신이 귀로 들었던 분야 중에서 선택한다.</a:t>
            </a:r>
          </a:p>
          <a:p>
            <a:r>
              <a:rPr lang="en-US"/>
              <a:t>연봉만 큰 의미있는 데이터를 보여주기 어렵다.</a:t>
            </a:r>
          </a:p>
          <a:p>
            <a:r>
              <a:rPr lang="en-US"/>
              <a:t/>
            </a:r>
          </a:p>
          <a:p>
            <a:r>
              <a:rPr lang="en-US"/>
              <a:t>직종, postion_level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관심사가 주니어 말고도 시니어 미드레벨 등에 갔을 때의 상황도 알고 싶을 수 있따.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2018 ~ 2023 데이터 수집</a:t>
            </a:r>
          </a:p>
          <a:p>
            <a:r>
              <a:rPr lang="en-US"/>
              <a:t>850 MB 이상 수집 완료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하지만 예상과 달리 활용하지 않는 열이 많았고 NAN 값도 많았습니다.</a:t>
            </a:r>
          </a:p>
          <a:p>
            <a:r>
              <a:rPr lang="en-US"/>
              <a:t>또한 열 이름이 일치하지 않는 경우도 있었습니다.</a:t>
            </a:r>
          </a:p>
          <a:p>
            <a:r>
              <a:rPr lang="en-US"/>
              <a:t>따라서 이러한 문제를 모두 해결하고 우리가 사용하는 정보만 포함하도록 스파크에서 코딩했습니다.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필요없는 열, NAN값</a:t>
            </a:r>
          </a:p>
          <a:p>
            <a:r>
              <a:rPr lang="en-US"/>
              <a:t>열 이름 일치 x</a:t>
            </a:r>
          </a:p>
          <a:p>
            <a:r>
              <a:rPr lang="en-US"/>
              <a:t>pandas에서 문제해결과정을 처리후 스파크에서 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마지막으로, 이 프로젝트에는 Stack Overflow의 약 10만 명 정보를 활용했습니다. 7 columns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이를 통해 에드 레벨, 개발 유형, 언어, 데이터 세트 및 플랫폼별로 급여 순위 정보를 추출할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이를 통해 에드 레벨, 개발 유형, 언어, 데이터 세트 및 플랫폼별로 급여 순위 정보를 추출할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이를 통해 에드 레벨, 개발 유형, 언어, 데이터 세트 및 플랫폼별로 급여 순위 정보를 추출할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62.jpeg" Type="http://schemas.openxmlformats.org/officeDocument/2006/relationships/image"/><Relationship Id="rId4" Target="../media/image63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67.jpeg" Type="http://schemas.openxmlformats.org/officeDocument/2006/relationships/image"/><Relationship Id="rId4" Target="../media/image68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VAGICT9Duzc.mp4" Type="http://schemas.openxmlformats.org/officeDocument/2006/relationships/video"/><Relationship Id="rId4" Target="../media/VAGICT9Duzc.mp4" Type="http://schemas.microsoft.com/office/2007/relationships/media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7624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28750" y="1543923"/>
            <a:ext cx="15430500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3C8D"/>
                </a:solidFill>
                <a:latin typeface="Times New Roman"/>
              </a:rPr>
              <a:t>Big Data Project</a:t>
            </a:r>
          </a:p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3C8D"/>
                </a:solidFill>
                <a:latin typeface="Times New Roman"/>
              </a:rPr>
              <a:t>Final Project Announcement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12737"/>
            <a:ext cx="16230600" cy="212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Times New Roman"/>
              </a:rPr>
              <a:t>2018102158 Byeong Ho Kang</a:t>
            </a:r>
          </a:p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Times New Roman"/>
              </a:rPr>
              <a:t>2018103481 Seong Uk Kim</a:t>
            </a:r>
          </a:p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Times New Roman"/>
              </a:rPr>
              <a:t>2019102233 Hyunwoo Chon</a:t>
            </a:r>
          </a:p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Times New Roman"/>
              </a:rPr>
              <a:t>2018101282 Jeong Woon Lee</a:t>
            </a:r>
          </a:p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Times New Roman"/>
              </a:rPr>
              <a:t>2021105560 YIN HE</a:t>
            </a:r>
          </a:p>
        </p:txBody>
      </p:sp>
      <p:sp>
        <p:nvSpPr>
          <p:cNvPr name="AutoShape 7" id="7"/>
          <p:cNvSpPr/>
          <p:nvPr/>
        </p:nvSpPr>
        <p:spPr>
          <a:xfrm>
            <a:off x="981075" y="1448272"/>
            <a:ext cx="11777971" cy="0"/>
          </a:xfrm>
          <a:prstGeom prst="line">
            <a:avLst/>
          </a:prstGeom>
          <a:ln cap="flat" w="38100">
            <a:solidFill>
              <a:srgbClr val="003C8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89176" y="5304991"/>
            <a:ext cx="7970124" cy="3953309"/>
          </a:xfrm>
          <a:custGeom>
            <a:avLst/>
            <a:gdLst/>
            <a:ahLst/>
            <a:cxnLst/>
            <a:rect r="r" b="b" t="t" l="l"/>
            <a:pathLst>
              <a:path h="3953309" w="7970124">
                <a:moveTo>
                  <a:pt x="0" y="0"/>
                </a:moveTo>
                <a:lnTo>
                  <a:pt x="7970124" y="0"/>
                </a:lnTo>
                <a:lnTo>
                  <a:pt x="7970124" y="3953309"/>
                </a:lnTo>
                <a:lnTo>
                  <a:pt x="0" y="395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Ⅲ. Project 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972" y="1771013"/>
            <a:ext cx="132144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용이고딕-레귤러 Bold"/>
              </a:rPr>
              <a:t>Scrum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912" y="2751237"/>
            <a:ext cx="14363905" cy="406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893" indent="-411447" lvl="1">
              <a:lnSpc>
                <a:spcPts val="5336"/>
              </a:lnSpc>
              <a:buFont typeface="Arial"/>
              <a:buChar char="•"/>
            </a:pPr>
            <a:r>
              <a:rPr lang="en-US" sz="3811">
                <a:solidFill>
                  <a:srgbClr val="000000"/>
                </a:solidFill>
                <a:latin typeface="용이고딕-레귤러 Bold"/>
              </a:rPr>
              <a:t>Weekly Scrum</a:t>
            </a:r>
            <a:r>
              <a:rPr lang="en-US" sz="3811">
                <a:solidFill>
                  <a:srgbClr val="000000"/>
                </a:solidFill>
                <a:latin typeface="용이고딕-레귤러"/>
              </a:rPr>
              <a:t> every Wednesday</a:t>
            </a:r>
          </a:p>
          <a:p>
            <a:pPr algn="l">
              <a:lnSpc>
                <a:spcPts val="5336"/>
              </a:lnSpc>
            </a:pPr>
          </a:p>
          <a:p>
            <a:pPr algn="l" marL="822893" indent="-411447" lvl="1">
              <a:lnSpc>
                <a:spcPts val="5336"/>
              </a:lnSpc>
              <a:buFont typeface="Arial"/>
              <a:buChar char="•"/>
            </a:pPr>
            <a:r>
              <a:rPr lang="en-US" sz="3811">
                <a:solidFill>
                  <a:srgbClr val="000000"/>
                </a:solidFill>
                <a:latin typeface="용이고딕-레귤러 Bold"/>
              </a:rPr>
              <a:t>Daily Scrum</a:t>
            </a:r>
            <a:r>
              <a:rPr lang="en-US" sz="3811">
                <a:solidFill>
                  <a:srgbClr val="000000"/>
                </a:solidFill>
                <a:latin typeface="용이고딕-레귤러"/>
              </a:rPr>
              <a:t> 1 to 2 weeks before the announcement</a:t>
            </a:r>
          </a:p>
          <a:p>
            <a:pPr algn="l">
              <a:lnSpc>
                <a:spcPts val="5336"/>
              </a:lnSpc>
            </a:pPr>
          </a:p>
          <a:p>
            <a:pPr algn="l">
              <a:lnSpc>
                <a:spcPts val="5336"/>
              </a:lnSpc>
            </a:pPr>
          </a:p>
          <a:p>
            <a:pPr algn="l">
              <a:lnSpc>
                <a:spcPts val="53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079" y="56515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37684" y="1833845"/>
            <a:ext cx="5689901" cy="3793267"/>
          </a:xfrm>
          <a:custGeom>
            <a:avLst/>
            <a:gdLst/>
            <a:ahLst/>
            <a:cxnLst/>
            <a:rect r="r" b="b" t="t" l="l"/>
            <a:pathLst>
              <a:path h="3793267" w="5689901">
                <a:moveTo>
                  <a:pt x="0" y="0"/>
                </a:moveTo>
                <a:lnTo>
                  <a:pt x="5689900" y="0"/>
                </a:lnTo>
                <a:lnTo>
                  <a:pt x="5689900" y="3793267"/>
                </a:lnTo>
                <a:lnTo>
                  <a:pt x="0" y="379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8277" y="5627112"/>
            <a:ext cx="3248714" cy="3248714"/>
          </a:xfrm>
          <a:custGeom>
            <a:avLst/>
            <a:gdLst/>
            <a:ahLst/>
            <a:cxnLst/>
            <a:rect r="r" b="b" t="t" l="l"/>
            <a:pathLst>
              <a:path h="3248714" w="3248714">
                <a:moveTo>
                  <a:pt x="0" y="0"/>
                </a:moveTo>
                <a:lnTo>
                  <a:pt x="3248714" y="0"/>
                </a:lnTo>
                <a:lnTo>
                  <a:pt x="3248714" y="3248713"/>
                </a:lnTo>
                <a:lnTo>
                  <a:pt x="0" y="3248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41645" y="2444398"/>
            <a:ext cx="2837965" cy="2837965"/>
          </a:xfrm>
          <a:custGeom>
            <a:avLst/>
            <a:gdLst/>
            <a:ahLst/>
            <a:cxnLst/>
            <a:rect r="r" b="b" t="t" l="l"/>
            <a:pathLst>
              <a:path h="2837965" w="2837965">
                <a:moveTo>
                  <a:pt x="0" y="0"/>
                </a:moveTo>
                <a:lnTo>
                  <a:pt x="2837965" y="0"/>
                </a:lnTo>
                <a:lnTo>
                  <a:pt x="2837965" y="2837965"/>
                </a:lnTo>
                <a:lnTo>
                  <a:pt x="0" y="2837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94838" y="6381144"/>
            <a:ext cx="6148425" cy="1740650"/>
          </a:xfrm>
          <a:custGeom>
            <a:avLst/>
            <a:gdLst/>
            <a:ahLst/>
            <a:cxnLst/>
            <a:rect r="r" b="b" t="t" l="l"/>
            <a:pathLst>
              <a:path h="1740650" w="6148425">
                <a:moveTo>
                  <a:pt x="0" y="0"/>
                </a:moveTo>
                <a:lnTo>
                  <a:pt x="6148425" y="0"/>
                </a:lnTo>
                <a:lnTo>
                  <a:pt x="6148425" y="1740650"/>
                </a:lnTo>
                <a:lnTo>
                  <a:pt x="0" y="174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Ⅲ. Project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509042"/>
            <a:ext cx="5050910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용이고딕-레귤러 Bold"/>
              </a:rPr>
              <a:t>Dataset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0436" y="3830349"/>
            <a:ext cx="6005714" cy="4495214"/>
          </a:xfrm>
          <a:custGeom>
            <a:avLst/>
            <a:gdLst/>
            <a:ahLst/>
            <a:cxnLst/>
            <a:rect r="r" b="b" t="t" l="l"/>
            <a:pathLst>
              <a:path h="4495214" w="6005714">
                <a:moveTo>
                  <a:pt x="0" y="0"/>
                </a:moveTo>
                <a:lnTo>
                  <a:pt x="6005714" y="0"/>
                </a:lnTo>
                <a:lnTo>
                  <a:pt x="6005714" y="4495214"/>
                </a:lnTo>
                <a:lnTo>
                  <a:pt x="0" y="4495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20" t="0" r="-1122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2053" y="3618158"/>
            <a:ext cx="8861199" cy="4919595"/>
          </a:xfrm>
          <a:custGeom>
            <a:avLst/>
            <a:gdLst/>
            <a:ahLst/>
            <a:cxnLst/>
            <a:rect r="r" b="b" t="t" l="l"/>
            <a:pathLst>
              <a:path h="4919595" w="8861199">
                <a:moveTo>
                  <a:pt x="0" y="0"/>
                </a:moveTo>
                <a:lnTo>
                  <a:pt x="8861199" y="0"/>
                </a:lnTo>
                <a:lnTo>
                  <a:pt x="8861199" y="4919595"/>
                </a:lnTo>
                <a:lnTo>
                  <a:pt x="0" y="4919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course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crawl course data from infrean and udemy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7403" y="4550520"/>
            <a:ext cx="10633193" cy="1827855"/>
          </a:xfrm>
          <a:custGeom>
            <a:avLst/>
            <a:gdLst/>
            <a:ahLst/>
            <a:cxnLst/>
            <a:rect r="r" b="b" t="t" l="l"/>
            <a:pathLst>
              <a:path h="1827855" w="10633193">
                <a:moveTo>
                  <a:pt x="0" y="0"/>
                </a:moveTo>
                <a:lnTo>
                  <a:pt x="10633194" y="0"/>
                </a:lnTo>
                <a:lnTo>
                  <a:pt x="10633194" y="1827855"/>
                </a:lnTo>
                <a:lnTo>
                  <a:pt x="0" y="182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6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We utilized Stack Overflow surveys from 2018 to 2023.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The size of Stack Overflow data is 850MB.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3970" y="1475850"/>
            <a:ext cx="17380059" cy="555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However, contrary to our expectations, there were a lot of columns we weren't utilizing and a lot of NAN values.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Also, there were cases where the column names did not match.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Therefore, we coded in spark to address all of these issues and to contain only the information we use.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27898" y="1990902"/>
            <a:ext cx="6039723" cy="7267398"/>
          </a:xfrm>
          <a:custGeom>
            <a:avLst/>
            <a:gdLst/>
            <a:ahLst/>
            <a:cxnLst/>
            <a:rect r="r" b="b" t="t" l="l"/>
            <a:pathLst>
              <a:path h="7267398" w="6039723">
                <a:moveTo>
                  <a:pt x="0" y="0"/>
                </a:moveTo>
                <a:lnTo>
                  <a:pt x="6039723" y="0"/>
                </a:lnTo>
                <a:lnTo>
                  <a:pt x="6039723" y="7267398"/>
                </a:lnTo>
                <a:lnTo>
                  <a:pt x="0" y="726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68180" y="2819867"/>
            <a:ext cx="11676537" cy="4161185"/>
          </a:xfrm>
          <a:custGeom>
            <a:avLst/>
            <a:gdLst/>
            <a:ahLst/>
            <a:cxnLst/>
            <a:rect r="r" b="b" t="t" l="l"/>
            <a:pathLst>
              <a:path h="4161185" w="11676537">
                <a:moveTo>
                  <a:pt x="0" y="0"/>
                </a:moveTo>
                <a:lnTo>
                  <a:pt x="11676537" y="0"/>
                </a:lnTo>
                <a:lnTo>
                  <a:pt x="11676537" y="4161185"/>
                </a:lnTo>
                <a:lnTo>
                  <a:pt x="0" y="416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92755" y="6038199"/>
            <a:ext cx="9102490" cy="4130775"/>
          </a:xfrm>
          <a:custGeom>
            <a:avLst/>
            <a:gdLst/>
            <a:ahLst/>
            <a:cxnLst/>
            <a:rect r="r" b="b" t="t" l="l"/>
            <a:pathLst>
              <a:path h="4130775" w="9102490">
                <a:moveTo>
                  <a:pt x="0" y="0"/>
                </a:moveTo>
                <a:lnTo>
                  <a:pt x="9102490" y="0"/>
                </a:lnTo>
                <a:lnTo>
                  <a:pt x="9102490" y="4130775"/>
                </a:lnTo>
                <a:lnTo>
                  <a:pt x="0" y="4130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41660" y="3060960"/>
            <a:ext cx="13099501" cy="6667846"/>
          </a:xfrm>
          <a:custGeom>
            <a:avLst/>
            <a:gdLst/>
            <a:ahLst/>
            <a:cxnLst/>
            <a:rect r="r" b="b" t="t" l="l"/>
            <a:pathLst>
              <a:path h="6667846" w="13099501">
                <a:moveTo>
                  <a:pt x="0" y="0"/>
                </a:moveTo>
                <a:lnTo>
                  <a:pt x="13099502" y="0"/>
                </a:lnTo>
                <a:lnTo>
                  <a:pt x="13099502" y="6667847"/>
                </a:lnTo>
                <a:lnTo>
                  <a:pt x="0" y="666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Finally, we have utilized about 100K People information of Stack Overflow for this project.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28223" y="3320983"/>
            <a:ext cx="12481195" cy="6966017"/>
          </a:xfrm>
          <a:custGeom>
            <a:avLst/>
            <a:gdLst/>
            <a:ahLst/>
            <a:cxnLst/>
            <a:rect r="r" b="b" t="t" l="l"/>
            <a:pathLst>
              <a:path h="6966017" w="12481195">
                <a:moveTo>
                  <a:pt x="0" y="0"/>
                </a:moveTo>
                <a:lnTo>
                  <a:pt x="12481195" y="0"/>
                </a:lnTo>
                <a:lnTo>
                  <a:pt x="12481195" y="6966017"/>
                </a:lnTo>
                <a:lnTo>
                  <a:pt x="0" y="6966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This allows us to extract salary ranking information by EdLevel, DevType, Language, Dataset, and Platform.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83160" y="3712441"/>
            <a:ext cx="12853575" cy="6201209"/>
          </a:xfrm>
          <a:custGeom>
            <a:avLst/>
            <a:gdLst/>
            <a:ahLst/>
            <a:cxnLst/>
            <a:rect r="r" b="b" t="t" l="l"/>
            <a:pathLst>
              <a:path h="6201209" w="12853575">
                <a:moveTo>
                  <a:pt x="0" y="0"/>
                </a:moveTo>
                <a:lnTo>
                  <a:pt x="12853575" y="0"/>
                </a:lnTo>
                <a:lnTo>
                  <a:pt x="12853575" y="6201209"/>
                </a:lnTo>
                <a:lnTo>
                  <a:pt x="0" y="620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This allows us to extract salary ranking information by EdLevel, DevType, Language, Dataset, and Platform.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Index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42093" y="2889461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Introduction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00950" y="2889461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Subject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3075" y="6434922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용이고딕-레귤러"/>
              </a:rPr>
              <a:t>Roles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00950" y="6496200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용이고딕-레귤러"/>
              </a:rPr>
              <a:t>Project Process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458825" y="2889461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Conclusion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458825" y="6496200"/>
            <a:ext cx="30861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용이고딕-레귤러"/>
              </a:rPr>
              <a:t>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58825" y="7228912"/>
            <a:ext cx="30861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용이고딕-레귤러"/>
              </a:rPr>
              <a:t>Q&amp;A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00950" y="7228912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용이고딕-레귤러"/>
              </a:rPr>
              <a:t>Data 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00950" y="8046158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용이고딕-레귤러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23092" y="8863404"/>
            <a:ext cx="3441816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용이고딕-레귤러"/>
              </a:rPr>
              <a:t>System 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3075" y="7356943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용이고딕-레귤러"/>
              </a:rPr>
              <a:t>BackGround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39273" y="3375135"/>
            <a:ext cx="12544814" cy="6832879"/>
          </a:xfrm>
          <a:custGeom>
            <a:avLst/>
            <a:gdLst/>
            <a:ahLst/>
            <a:cxnLst/>
            <a:rect r="r" b="b" t="t" l="l"/>
            <a:pathLst>
              <a:path h="6832879" w="12544814">
                <a:moveTo>
                  <a:pt x="0" y="0"/>
                </a:moveTo>
                <a:lnTo>
                  <a:pt x="12544814" y="0"/>
                </a:lnTo>
                <a:lnTo>
                  <a:pt x="12544814" y="6832879"/>
                </a:lnTo>
                <a:lnTo>
                  <a:pt x="0" y="683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This allows us to extract salary ranking information by EdLevel, DevType, Language, Dataset, and Platform.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47553" y="3375135"/>
            <a:ext cx="12627959" cy="6660797"/>
          </a:xfrm>
          <a:custGeom>
            <a:avLst/>
            <a:gdLst/>
            <a:ahLst/>
            <a:cxnLst/>
            <a:rect r="r" b="b" t="t" l="l"/>
            <a:pathLst>
              <a:path h="6660797" w="12627959">
                <a:moveTo>
                  <a:pt x="0" y="0"/>
                </a:moveTo>
                <a:lnTo>
                  <a:pt x="12627959" y="0"/>
                </a:lnTo>
                <a:lnTo>
                  <a:pt x="12627959" y="6660797"/>
                </a:lnTo>
                <a:lnTo>
                  <a:pt x="0" y="666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This allows us to extract salary ranking information by EdLevel, DevType, Language, Dataset, and Platform.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00706" y="3375135"/>
            <a:ext cx="12692741" cy="6527961"/>
          </a:xfrm>
          <a:custGeom>
            <a:avLst/>
            <a:gdLst/>
            <a:ahLst/>
            <a:cxnLst/>
            <a:rect r="r" b="b" t="t" l="l"/>
            <a:pathLst>
              <a:path h="6527961" w="12692741">
                <a:moveTo>
                  <a:pt x="0" y="0"/>
                </a:moveTo>
                <a:lnTo>
                  <a:pt x="12692741" y="0"/>
                </a:lnTo>
                <a:lnTo>
                  <a:pt x="12692741" y="6527962"/>
                </a:lnTo>
                <a:lnTo>
                  <a:pt x="0" y="6527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This allows us to extract salary ranking information by EdLevel, DevType, Language, Dataset, and Platform.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 - Stack Overflow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3970" y="1475850"/>
            <a:ext cx="17380059" cy="36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We also processed the ranking information of languages, databases, platforms, web, and tools used by each DevType according to their experience, divided into Junior, Middle, and Senior.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91966" y="1268244"/>
            <a:ext cx="5252034" cy="8969227"/>
          </a:xfrm>
          <a:custGeom>
            <a:avLst/>
            <a:gdLst/>
            <a:ahLst/>
            <a:cxnLst/>
            <a:rect r="r" b="b" t="t" l="l"/>
            <a:pathLst>
              <a:path h="8969227" w="5252034">
                <a:moveTo>
                  <a:pt x="0" y="0"/>
                </a:moveTo>
                <a:lnTo>
                  <a:pt x="5252034" y="0"/>
                </a:lnTo>
                <a:lnTo>
                  <a:pt x="5252034" y="8969227"/>
                </a:lnTo>
                <a:lnTo>
                  <a:pt x="0" y="896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4082" y="1317773"/>
            <a:ext cx="5942801" cy="8969227"/>
          </a:xfrm>
          <a:custGeom>
            <a:avLst/>
            <a:gdLst/>
            <a:ahLst/>
            <a:cxnLst/>
            <a:rect r="r" b="b" t="t" l="l"/>
            <a:pathLst>
              <a:path h="8969227" w="5942801">
                <a:moveTo>
                  <a:pt x="0" y="0"/>
                </a:moveTo>
                <a:lnTo>
                  <a:pt x="5942800" y="0"/>
                </a:lnTo>
                <a:lnTo>
                  <a:pt x="5942800" y="8969227"/>
                </a:lnTo>
                <a:lnTo>
                  <a:pt x="0" y="8969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2344" y="3048965"/>
            <a:ext cx="6377588" cy="1018377"/>
          </a:xfrm>
          <a:custGeom>
            <a:avLst/>
            <a:gdLst/>
            <a:ahLst/>
            <a:cxnLst/>
            <a:rect r="r" b="b" t="t" l="l"/>
            <a:pathLst>
              <a:path h="1018377" w="6377588">
                <a:moveTo>
                  <a:pt x="0" y="0"/>
                </a:moveTo>
                <a:lnTo>
                  <a:pt x="6377588" y="0"/>
                </a:lnTo>
                <a:lnTo>
                  <a:pt x="6377588" y="1018378"/>
                </a:lnTo>
                <a:lnTo>
                  <a:pt x="0" y="101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73936" y="3048965"/>
            <a:ext cx="6408623" cy="999194"/>
          </a:xfrm>
          <a:custGeom>
            <a:avLst/>
            <a:gdLst/>
            <a:ahLst/>
            <a:cxnLst/>
            <a:rect r="r" b="b" t="t" l="l"/>
            <a:pathLst>
              <a:path h="999194" w="6408623">
                <a:moveTo>
                  <a:pt x="0" y="0"/>
                </a:moveTo>
                <a:lnTo>
                  <a:pt x="6408623" y="0"/>
                </a:lnTo>
                <a:lnTo>
                  <a:pt x="6408623" y="999194"/>
                </a:lnTo>
                <a:lnTo>
                  <a:pt x="0" y="999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9432" y="4626162"/>
            <a:ext cx="6543412" cy="3643089"/>
          </a:xfrm>
          <a:custGeom>
            <a:avLst/>
            <a:gdLst/>
            <a:ahLst/>
            <a:cxnLst/>
            <a:rect r="r" b="b" t="t" l="l"/>
            <a:pathLst>
              <a:path h="3643089" w="6543412">
                <a:moveTo>
                  <a:pt x="0" y="0"/>
                </a:moveTo>
                <a:lnTo>
                  <a:pt x="6543412" y="0"/>
                </a:lnTo>
                <a:lnTo>
                  <a:pt x="6543412" y="3643089"/>
                </a:lnTo>
                <a:lnTo>
                  <a:pt x="0" y="3643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73936" y="4626162"/>
            <a:ext cx="7530681" cy="3643089"/>
          </a:xfrm>
          <a:custGeom>
            <a:avLst/>
            <a:gdLst/>
            <a:ahLst/>
            <a:cxnLst/>
            <a:rect r="r" b="b" t="t" l="l"/>
            <a:pathLst>
              <a:path h="3643089" w="7530681">
                <a:moveTo>
                  <a:pt x="0" y="0"/>
                </a:moveTo>
                <a:lnTo>
                  <a:pt x="7530681" y="0"/>
                </a:lnTo>
                <a:lnTo>
                  <a:pt x="7530681" y="3643089"/>
                </a:lnTo>
                <a:lnTo>
                  <a:pt x="0" y="3643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4631" y="2756010"/>
            <a:ext cx="14687404" cy="6266799"/>
          </a:xfrm>
          <a:custGeom>
            <a:avLst/>
            <a:gdLst/>
            <a:ahLst/>
            <a:cxnLst/>
            <a:rect r="r" b="b" t="t" l="l"/>
            <a:pathLst>
              <a:path h="6266799" w="14687404">
                <a:moveTo>
                  <a:pt x="0" y="0"/>
                </a:moveTo>
                <a:lnTo>
                  <a:pt x="14687404" y="0"/>
                </a:lnTo>
                <a:lnTo>
                  <a:pt x="14687404" y="6266799"/>
                </a:lnTo>
                <a:lnTo>
                  <a:pt x="0" y="626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183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Junior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1632" y="2756010"/>
            <a:ext cx="15074179" cy="6451345"/>
          </a:xfrm>
          <a:custGeom>
            <a:avLst/>
            <a:gdLst/>
            <a:ahLst/>
            <a:cxnLst/>
            <a:rect r="r" b="b" t="t" l="l"/>
            <a:pathLst>
              <a:path h="6451345" w="15074179">
                <a:moveTo>
                  <a:pt x="0" y="0"/>
                </a:moveTo>
                <a:lnTo>
                  <a:pt x="15074179" y="0"/>
                </a:lnTo>
                <a:lnTo>
                  <a:pt x="15074179" y="6451345"/>
                </a:lnTo>
                <a:lnTo>
                  <a:pt x="0" y="645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Middle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5109" y="2756010"/>
            <a:ext cx="14755848" cy="6781862"/>
          </a:xfrm>
          <a:custGeom>
            <a:avLst/>
            <a:gdLst/>
            <a:ahLst/>
            <a:cxnLst/>
            <a:rect r="r" b="b" t="t" l="l"/>
            <a:pathLst>
              <a:path h="6781862" w="14755848">
                <a:moveTo>
                  <a:pt x="0" y="0"/>
                </a:moveTo>
                <a:lnTo>
                  <a:pt x="14755847" y="0"/>
                </a:lnTo>
                <a:lnTo>
                  <a:pt x="14755847" y="6781862"/>
                </a:lnTo>
                <a:lnTo>
                  <a:pt x="0" y="678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970" y="1475850"/>
            <a:ext cx="17380059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Senior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84660"/>
            <a:ext cx="16527409" cy="2397338"/>
          </a:xfrm>
          <a:custGeom>
            <a:avLst/>
            <a:gdLst/>
            <a:ahLst/>
            <a:cxnLst/>
            <a:rect r="r" b="b" t="t" l="l"/>
            <a:pathLst>
              <a:path h="2397338" w="16527409">
                <a:moveTo>
                  <a:pt x="0" y="0"/>
                </a:moveTo>
                <a:lnTo>
                  <a:pt x="16527409" y="0"/>
                </a:lnTo>
                <a:lnTo>
                  <a:pt x="16527409" y="2397338"/>
                </a:lnTo>
                <a:lnTo>
                  <a:pt x="0" y="239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7807" y="5774550"/>
            <a:ext cx="6450098" cy="4144228"/>
          </a:xfrm>
          <a:custGeom>
            <a:avLst/>
            <a:gdLst/>
            <a:ahLst/>
            <a:cxnLst/>
            <a:rect r="r" b="b" t="t" l="l"/>
            <a:pathLst>
              <a:path h="4144228" w="6450098">
                <a:moveTo>
                  <a:pt x="0" y="0"/>
                </a:moveTo>
                <a:lnTo>
                  <a:pt x="6450098" y="0"/>
                </a:lnTo>
                <a:lnTo>
                  <a:pt x="6450098" y="4144227"/>
                </a:lnTo>
                <a:lnTo>
                  <a:pt x="0" y="414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Stack Overflow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3970" y="1475850"/>
            <a:ext cx="17380059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We saved all the processed information as a CSV for use in the Backend.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All this process is finished within 30 seconds !!!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2093" y="2889461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Jeju Hallasan"/>
                </a:rPr>
                <a:t>Front-end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00950" y="288946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Jeju Hallasan"/>
                </a:rPr>
                <a:t>Back-end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Ⅰ. Roles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2093" y="6505725"/>
            <a:ext cx="308610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eju Hallasan"/>
              </a:rPr>
              <a:t>Seong Uk Kim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00950" y="6505725"/>
            <a:ext cx="308610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eju Hallasan"/>
              </a:rPr>
              <a:t>Hyun woo Chon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458825" y="2889461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Jeju Hallasan"/>
                </a:rPr>
                <a:t>Data-processing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458825" y="6505725"/>
            <a:ext cx="308610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eju Hallasan"/>
              </a:rPr>
              <a:t>Byeong Ho Kang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58825" y="6953322"/>
            <a:ext cx="308610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eju Hallasan"/>
              </a:rPr>
              <a:t>Jeong Woon Lee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58825" y="7400362"/>
            <a:ext cx="308610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Jeju Hallasan"/>
              </a:rPr>
              <a:t>YINHE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67892" y="3142132"/>
            <a:ext cx="12439121" cy="986273"/>
          </a:xfrm>
          <a:custGeom>
            <a:avLst/>
            <a:gdLst/>
            <a:ahLst/>
            <a:cxnLst/>
            <a:rect r="r" b="b" t="t" l="l"/>
            <a:pathLst>
              <a:path h="986273" w="12439121">
                <a:moveTo>
                  <a:pt x="0" y="0"/>
                </a:moveTo>
                <a:lnTo>
                  <a:pt x="12439121" y="0"/>
                </a:lnTo>
                <a:lnTo>
                  <a:pt x="12439121" y="986273"/>
                </a:lnTo>
                <a:lnTo>
                  <a:pt x="0" y="98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1882" y="6998788"/>
            <a:ext cx="7036771" cy="1603121"/>
          </a:xfrm>
          <a:custGeom>
            <a:avLst/>
            <a:gdLst/>
            <a:ahLst/>
            <a:cxnLst/>
            <a:rect r="r" b="b" t="t" l="l"/>
            <a:pathLst>
              <a:path h="1603121" w="7036771">
                <a:moveTo>
                  <a:pt x="0" y="0"/>
                </a:moveTo>
                <a:lnTo>
                  <a:pt x="7036771" y="0"/>
                </a:lnTo>
                <a:lnTo>
                  <a:pt x="7036771" y="1603121"/>
                </a:lnTo>
                <a:lnTo>
                  <a:pt x="0" y="1603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6" t="-24077" r="0" b="-48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09347" y="6998788"/>
            <a:ext cx="6691286" cy="1603121"/>
          </a:xfrm>
          <a:custGeom>
            <a:avLst/>
            <a:gdLst/>
            <a:ahLst/>
            <a:cxnLst/>
            <a:rect r="r" b="b" t="t" l="l"/>
            <a:pathLst>
              <a:path h="1603121" w="6691286">
                <a:moveTo>
                  <a:pt x="0" y="0"/>
                </a:moveTo>
                <a:lnTo>
                  <a:pt x="6691286" y="0"/>
                </a:lnTo>
                <a:lnTo>
                  <a:pt x="6691286" y="1603121"/>
                </a:lnTo>
                <a:lnTo>
                  <a:pt x="0" y="1603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3970" y="1475850"/>
            <a:ext cx="17380059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 spc="3">
                <a:solidFill>
                  <a:srgbClr val="000000"/>
                </a:solidFill>
                <a:latin typeface="용이고딕-레귤러 Bold"/>
              </a:rPr>
              <a:t>addtional data for precious result and solution!</a:t>
            </a: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41309"/>
            <a:ext cx="14548155" cy="8625844"/>
          </a:xfrm>
          <a:custGeom>
            <a:avLst/>
            <a:gdLst/>
            <a:ahLst/>
            <a:cxnLst/>
            <a:rect r="r" b="b" t="t" l="l"/>
            <a:pathLst>
              <a:path h="8625844" w="14548155">
                <a:moveTo>
                  <a:pt x="0" y="0"/>
                </a:moveTo>
                <a:lnTo>
                  <a:pt x="14548155" y="0"/>
                </a:lnTo>
                <a:lnTo>
                  <a:pt x="14548155" y="8625844"/>
                </a:lnTo>
                <a:lnTo>
                  <a:pt x="0" y="8625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50162"/>
            <a:ext cx="7925192" cy="7408138"/>
          </a:xfrm>
          <a:custGeom>
            <a:avLst/>
            <a:gdLst/>
            <a:ahLst/>
            <a:cxnLst/>
            <a:rect r="r" b="b" t="t" l="l"/>
            <a:pathLst>
              <a:path h="7408138" w="7925192">
                <a:moveTo>
                  <a:pt x="0" y="0"/>
                </a:moveTo>
                <a:lnTo>
                  <a:pt x="7925192" y="0"/>
                </a:lnTo>
                <a:lnTo>
                  <a:pt x="7925192" y="7408138"/>
                </a:lnTo>
                <a:lnTo>
                  <a:pt x="0" y="740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31222"/>
            <a:ext cx="91291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용이고딕-레귤러"/>
              </a:rPr>
              <a:t>Issue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28418"/>
            <a:ext cx="7134532" cy="359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512" indent="-365256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용이고딕-레귤러"/>
              </a:rPr>
              <a:t>Nan Data</a:t>
            </a:r>
          </a:p>
          <a:p>
            <a:pPr algn="l" marL="730512" indent="-365256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용이고딕-레귤러"/>
              </a:rPr>
              <a:t>numerouse columns</a:t>
            </a:r>
          </a:p>
          <a:p>
            <a:pPr algn="l" marL="730512" indent="-365256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용이고딕-레귤러"/>
              </a:rPr>
              <a:t>merge two jetbrain raw data</a:t>
            </a:r>
          </a:p>
          <a:p>
            <a:pPr algn="l" marL="730512" indent="-365256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용이고딕-레귤러"/>
              </a:rPr>
              <a:t>merge to stackoverflow</a:t>
            </a:r>
          </a:p>
          <a:p>
            <a:pPr algn="l" marL="730512" indent="-365256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용이고딕-레귤러"/>
              </a:rPr>
              <a:t>data matching</a:t>
            </a:r>
          </a:p>
          <a:p>
            <a:pPr algn="l" marL="730512" indent="-365256" lvl="1">
              <a:lnSpc>
                <a:spcPts val="4736"/>
              </a:lnSpc>
              <a:spcBef>
                <a:spcPct val="0"/>
              </a:spcBef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용이고딕-레귤러"/>
              </a:rPr>
              <a:t>column processing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56081" y="2213813"/>
            <a:ext cx="8665319" cy="6480410"/>
          </a:xfrm>
          <a:custGeom>
            <a:avLst/>
            <a:gdLst/>
            <a:ahLst/>
            <a:cxnLst/>
            <a:rect r="r" b="b" t="t" l="l"/>
            <a:pathLst>
              <a:path h="6480410" w="8665319">
                <a:moveTo>
                  <a:pt x="0" y="0"/>
                </a:moveTo>
                <a:lnTo>
                  <a:pt x="8665319" y="0"/>
                </a:lnTo>
                <a:lnTo>
                  <a:pt x="8665319" y="6480410"/>
                </a:lnTo>
                <a:lnTo>
                  <a:pt x="0" y="648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6081" y="8925242"/>
            <a:ext cx="866531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용이고딕-레귤러"/>
              </a:rPr>
              <a:t>{Column}.{data} -&gt; column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47620" y="3695281"/>
            <a:ext cx="11192760" cy="1636539"/>
          </a:xfrm>
          <a:custGeom>
            <a:avLst/>
            <a:gdLst/>
            <a:ahLst/>
            <a:cxnLst/>
            <a:rect r="r" b="b" t="t" l="l"/>
            <a:pathLst>
              <a:path h="1636539" w="11192760">
                <a:moveTo>
                  <a:pt x="0" y="0"/>
                </a:moveTo>
                <a:lnTo>
                  <a:pt x="11192760" y="0"/>
                </a:lnTo>
                <a:lnTo>
                  <a:pt x="11192760" y="1636539"/>
                </a:lnTo>
                <a:lnTo>
                  <a:pt x="0" y="1636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3148" y="1865120"/>
            <a:ext cx="12451828" cy="6556760"/>
          </a:xfrm>
          <a:custGeom>
            <a:avLst/>
            <a:gdLst/>
            <a:ahLst/>
            <a:cxnLst/>
            <a:rect r="r" b="b" t="t" l="l"/>
            <a:pathLst>
              <a:path h="6556760" w="12451828">
                <a:moveTo>
                  <a:pt x="0" y="0"/>
                </a:moveTo>
                <a:lnTo>
                  <a:pt x="12451829" y="0"/>
                </a:lnTo>
                <a:lnTo>
                  <a:pt x="12451829" y="6556760"/>
                </a:lnTo>
                <a:lnTo>
                  <a:pt x="0" y="655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656" y="5331820"/>
            <a:ext cx="16734389" cy="1669011"/>
          </a:xfrm>
          <a:custGeom>
            <a:avLst/>
            <a:gdLst/>
            <a:ahLst/>
            <a:cxnLst/>
            <a:rect r="r" b="b" t="t" l="l"/>
            <a:pathLst>
              <a:path h="1669011" w="16734389">
                <a:moveTo>
                  <a:pt x="0" y="0"/>
                </a:moveTo>
                <a:lnTo>
                  <a:pt x="16734389" y="0"/>
                </a:lnTo>
                <a:lnTo>
                  <a:pt x="16734389" y="1669011"/>
                </a:lnTo>
                <a:lnTo>
                  <a:pt x="0" y="1669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8" r="-35321" b="-5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44025" y="1543529"/>
            <a:ext cx="6399949" cy="7199943"/>
          </a:xfrm>
          <a:custGeom>
            <a:avLst/>
            <a:gdLst/>
            <a:ahLst/>
            <a:cxnLst/>
            <a:rect r="r" b="b" t="t" l="l"/>
            <a:pathLst>
              <a:path h="7199943" w="6399949">
                <a:moveTo>
                  <a:pt x="0" y="0"/>
                </a:moveTo>
                <a:lnTo>
                  <a:pt x="6399950" y="0"/>
                </a:lnTo>
                <a:lnTo>
                  <a:pt x="6399950" y="7199942"/>
                </a:lnTo>
                <a:lnTo>
                  <a:pt x="0" y="719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11722" y="8925242"/>
            <a:ext cx="866531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용이고딕-레귤러"/>
              </a:rPr>
              <a:t>Matching Developer Data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45212" y="2671429"/>
            <a:ext cx="12197575" cy="4584904"/>
          </a:xfrm>
          <a:custGeom>
            <a:avLst/>
            <a:gdLst/>
            <a:ahLst/>
            <a:cxnLst/>
            <a:rect r="r" b="b" t="t" l="l"/>
            <a:pathLst>
              <a:path h="4584904" w="12197575">
                <a:moveTo>
                  <a:pt x="0" y="0"/>
                </a:moveTo>
                <a:lnTo>
                  <a:pt x="12197576" y="0"/>
                </a:lnTo>
                <a:lnTo>
                  <a:pt x="12197576" y="4584904"/>
                </a:lnTo>
                <a:lnTo>
                  <a:pt x="0" y="4584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655" y="2741361"/>
            <a:ext cx="5949661" cy="5824727"/>
          </a:xfrm>
          <a:custGeom>
            <a:avLst/>
            <a:gdLst/>
            <a:ahLst/>
            <a:cxnLst/>
            <a:rect r="r" b="b" t="t" l="l"/>
            <a:pathLst>
              <a:path h="5824727" w="5949661">
                <a:moveTo>
                  <a:pt x="0" y="0"/>
                </a:moveTo>
                <a:lnTo>
                  <a:pt x="5949661" y="0"/>
                </a:lnTo>
                <a:lnTo>
                  <a:pt x="5949661" y="5824728"/>
                </a:lnTo>
                <a:lnTo>
                  <a:pt x="0" y="582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51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0962" y="3872535"/>
            <a:ext cx="6366076" cy="6024171"/>
          </a:xfrm>
          <a:custGeom>
            <a:avLst/>
            <a:gdLst/>
            <a:ahLst/>
            <a:cxnLst/>
            <a:rect r="r" b="b" t="t" l="l"/>
            <a:pathLst>
              <a:path h="6024171" w="6366076">
                <a:moveTo>
                  <a:pt x="0" y="0"/>
                </a:moveTo>
                <a:lnTo>
                  <a:pt x="6366076" y="0"/>
                </a:lnTo>
                <a:lnTo>
                  <a:pt x="6366076" y="6024171"/>
                </a:lnTo>
                <a:lnTo>
                  <a:pt x="0" y="602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7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06677" y="2741361"/>
            <a:ext cx="6145070" cy="5910345"/>
          </a:xfrm>
          <a:custGeom>
            <a:avLst/>
            <a:gdLst/>
            <a:ahLst/>
            <a:cxnLst/>
            <a:rect r="r" b="b" t="t" l="l"/>
            <a:pathLst>
              <a:path h="5910345" w="6145070">
                <a:moveTo>
                  <a:pt x="0" y="0"/>
                </a:moveTo>
                <a:lnTo>
                  <a:pt x="6145071" y="0"/>
                </a:lnTo>
                <a:lnTo>
                  <a:pt x="6145071" y="5910346"/>
                </a:lnTo>
                <a:lnTo>
                  <a:pt x="0" y="5910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26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Jetbrain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09037"/>
            <a:ext cx="614507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용이고딕-레귤러"/>
              </a:rPr>
              <a:t>CSV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88320" y="1850331"/>
            <a:ext cx="12534683" cy="4634508"/>
          </a:xfrm>
          <a:custGeom>
            <a:avLst/>
            <a:gdLst/>
            <a:ahLst/>
            <a:cxnLst/>
            <a:rect r="r" b="b" t="t" l="l"/>
            <a:pathLst>
              <a:path h="4634508" w="12534683">
                <a:moveTo>
                  <a:pt x="0" y="0"/>
                </a:moveTo>
                <a:lnTo>
                  <a:pt x="12534683" y="0"/>
                </a:lnTo>
                <a:lnTo>
                  <a:pt x="12534683" y="4634509"/>
                </a:lnTo>
                <a:lnTo>
                  <a:pt x="0" y="4634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8539" y="5460141"/>
            <a:ext cx="12409183" cy="2782419"/>
          </a:xfrm>
          <a:custGeom>
            <a:avLst/>
            <a:gdLst/>
            <a:ahLst/>
            <a:cxnLst/>
            <a:rect r="r" b="b" t="t" l="l"/>
            <a:pathLst>
              <a:path h="2782419" w="12409183">
                <a:moveTo>
                  <a:pt x="0" y="0"/>
                </a:moveTo>
                <a:lnTo>
                  <a:pt x="12409183" y="0"/>
                </a:lnTo>
                <a:lnTo>
                  <a:pt x="12409183" y="2782419"/>
                </a:lnTo>
                <a:lnTo>
                  <a:pt x="0" y="278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Merging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71184" y="2913779"/>
            <a:ext cx="9745633" cy="4459441"/>
          </a:xfrm>
          <a:custGeom>
            <a:avLst/>
            <a:gdLst/>
            <a:ahLst/>
            <a:cxnLst/>
            <a:rect r="r" b="b" t="t" l="l"/>
            <a:pathLst>
              <a:path h="4459441" w="9745633">
                <a:moveTo>
                  <a:pt x="0" y="0"/>
                </a:moveTo>
                <a:lnTo>
                  <a:pt x="9745632" y="0"/>
                </a:lnTo>
                <a:lnTo>
                  <a:pt x="9745632" y="4459442"/>
                </a:lnTo>
                <a:lnTo>
                  <a:pt x="0" y="445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Ⅱ. Background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4510" y="2046994"/>
            <a:ext cx="4066541" cy="6503530"/>
          </a:xfrm>
          <a:custGeom>
            <a:avLst/>
            <a:gdLst/>
            <a:ahLst/>
            <a:cxnLst/>
            <a:rect r="r" b="b" t="t" l="l"/>
            <a:pathLst>
              <a:path h="6503530" w="4066541">
                <a:moveTo>
                  <a:pt x="0" y="0"/>
                </a:moveTo>
                <a:lnTo>
                  <a:pt x="4066542" y="0"/>
                </a:lnTo>
                <a:lnTo>
                  <a:pt x="4066542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3933" y="2961489"/>
            <a:ext cx="4200134" cy="6892528"/>
          </a:xfrm>
          <a:custGeom>
            <a:avLst/>
            <a:gdLst/>
            <a:ahLst/>
            <a:cxnLst/>
            <a:rect r="r" b="b" t="t" l="l"/>
            <a:pathLst>
              <a:path h="6892528" w="4200134">
                <a:moveTo>
                  <a:pt x="0" y="0"/>
                </a:moveTo>
                <a:lnTo>
                  <a:pt x="4200134" y="0"/>
                </a:lnTo>
                <a:lnTo>
                  <a:pt x="4200134" y="6892528"/>
                </a:lnTo>
                <a:lnTo>
                  <a:pt x="0" y="6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04300" y="2064235"/>
            <a:ext cx="5368812" cy="4343518"/>
          </a:xfrm>
          <a:custGeom>
            <a:avLst/>
            <a:gdLst/>
            <a:ahLst/>
            <a:cxnLst/>
            <a:rect r="r" b="b" t="t" l="l"/>
            <a:pathLst>
              <a:path h="4343518" w="5368812">
                <a:moveTo>
                  <a:pt x="0" y="0"/>
                </a:moveTo>
                <a:lnTo>
                  <a:pt x="5368812" y="0"/>
                </a:lnTo>
                <a:lnTo>
                  <a:pt x="5368812" y="4343518"/>
                </a:lnTo>
                <a:lnTo>
                  <a:pt x="0" y="4343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Data Processing - Merging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46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Times New Roman"/>
                </a:rPr>
                <a:t>Database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5113" y="2899972"/>
            <a:ext cx="16830951" cy="4720622"/>
          </a:xfrm>
          <a:custGeom>
            <a:avLst/>
            <a:gdLst/>
            <a:ahLst/>
            <a:cxnLst/>
            <a:rect r="r" b="b" t="t" l="l"/>
            <a:pathLst>
              <a:path h="4720622" w="16830951">
                <a:moveTo>
                  <a:pt x="0" y="0"/>
                </a:moveTo>
                <a:lnTo>
                  <a:pt x="16830951" y="0"/>
                </a:lnTo>
                <a:lnTo>
                  <a:pt x="16830951" y="4720623"/>
                </a:lnTo>
                <a:lnTo>
                  <a:pt x="0" y="4720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24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46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Times New Roman"/>
                </a:rPr>
                <a:t>  System Architecture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04106" y="2130085"/>
            <a:ext cx="8679788" cy="6026830"/>
          </a:xfrm>
          <a:custGeom>
            <a:avLst/>
            <a:gdLst/>
            <a:ahLst/>
            <a:cxnLst/>
            <a:rect r="r" b="b" t="t" l="l"/>
            <a:pathLst>
              <a:path h="6026830" w="8679788">
                <a:moveTo>
                  <a:pt x="0" y="0"/>
                </a:moveTo>
                <a:lnTo>
                  <a:pt x="8679788" y="0"/>
                </a:lnTo>
                <a:lnTo>
                  <a:pt x="8679788" y="6026830"/>
                </a:lnTo>
                <a:lnTo>
                  <a:pt x="0" y="6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46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Times New Roman"/>
                </a:rPr>
                <a:t>  Demo - Main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4868" y="1612284"/>
            <a:ext cx="3934110" cy="7646016"/>
          </a:xfrm>
          <a:custGeom>
            <a:avLst/>
            <a:gdLst/>
            <a:ahLst/>
            <a:cxnLst/>
            <a:rect r="r" b="b" t="t" l="l"/>
            <a:pathLst>
              <a:path h="7646016" w="3934110">
                <a:moveTo>
                  <a:pt x="0" y="0"/>
                </a:moveTo>
                <a:lnTo>
                  <a:pt x="3934110" y="0"/>
                </a:lnTo>
                <a:lnTo>
                  <a:pt x="3934110" y="7646016"/>
                </a:lnTo>
                <a:lnTo>
                  <a:pt x="0" y="764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3131" y="1612284"/>
            <a:ext cx="3935807" cy="7645669"/>
          </a:xfrm>
          <a:custGeom>
            <a:avLst/>
            <a:gdLst/>
            <a:ahLst/>
            <a:cxnLst/>
            <a:rect r="r" b="b" t="t" l="l"/>
            <a:pathLst>
              <a:path h="7645669" w="3935807">
                <a:moveTo>
                  <a:pt x="0" y="0"/>
                </a:moveTo>
                <a:lnTo>
                  <a:pt x="3935806" y="0"/>
                </a:lnTo>
                <a:lnTo>
                  <a:pt x="3935806" y="7645669"/>
                </a:lnTo>
                <a:lnTo>
                  <a:pt x="0" y="7645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5190" y="1612284"/>
            <a:ext cx="3934110" cy="7646016"/>
          </a:xfrm>
          <a:custGeom>
            <a:avLst/>
            <a:gdLst/>
            <a:ahLst/>
            <a:cxnLst/>
            <a:rect r="r" b="b" t="t" l="l"/>
            <a:pathLst>
              <a:path h="7646016" w="3934110">
                <a:moveTo>
                  <a:pt x="0" y="0"/>
                </a:moveTo>
                <a:lnTo>
                  <a:pt x="3934110" y="0"/>
                </a:lnTo>
                <a:lnTo>
                  <a:pt x="3934110" y="7646016"/>
                </a:lnTo>
                <a:lnTo>
                  <a:pt x="0" y="7646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46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Times New Roman"/>
                </a:rPr>
                <a:t>  Demo - Select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46624" y="1611247"/>
            <a:ext cx="3929028" cy="7647053"/>
          </a:xfrm>
          <a:custGeom>
            <a:avLst/>
            <a:gdLst/>
            <a:ahLst/>
            <a:cxnLst/>
            <a:rect r="r" b="b" t="t" l="l"/>
            <a:pathLst>
              <a:path h="7647053" w="3929028">
                <a:moveTo>
                  <a:pt x="0" y="0"/>
                </a:moveTo>
                <a:lnTo>
                  <a:pt x="3929028" y="0"/>
                </a:lnTo>
                <a:lnTo>
                  <a:pt x="3929028" y="7647053"/>
                </a:lnTo>
                <a:lnTo>
                  <a:pt x="0" y="7647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37453" y="1611247"/>
            <a:ext cx="3929028" cy="7647053"/>
          </a:xfrm>
          <a:custGeom>
            <a:avLst/>
            <a:gdLst/>
            <a:ahLst/>
            <a:cxnLst/>
            <a:rect r="r" b="b" t="t" l="l"/>
            <a:pathLst>
              <a:path h="7647053" w="3929028">
                <a:moveTo>
                  <a:pt x="0" y="0"/>
                </a:moveTo>
                <a:lnTo>
                  <a:pt x="3929028" y="0"/>
                </a:lnTo>
                <a:lnTo>
                  <a:pt x="3929028" y="7647053"/>
                </a:lnTo>
                <a:lnTo>
                  <a:pt x="0" y="764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46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Times New Roman"/>
                </a:rPr>
                <a:t>  Demo - Result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10561"/>
            <a:ext cx="3925646" cy="7647739"/>
          </a:xfrm>
          <a:custGeom>
            <a:avLst/>
            <a:gdLst/>
            <a:ahLst/>
            <a:cxnLst/>
            <a:rect r="r" b="b" t="t" l="l"/>
            <a:pathLst>
              <a:path h="7647739" w="3925646">
                <a:moveTo>
                  <a:pt x="0" y="0"/>
                </a:moveTo>
                <a:lnTo>
                  <a:pt x="3925646" y="0"/>
                </a:lnTo>
                <a:lnTo>
                  <a:pt x="3925646" y="7647739"/>
                </a:lnTo>
                <a:lnTo>
                  <a:pt x="0" y="764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85395" y="1610561"/>
            <a:ext cx="3917210" cy="7649441"/>
          </a:xfrm>
          <a:custGeom>
            <a:avLst/>
            <a:gdLst/>
            <a:ahLst/>
            <a:cxnLst/>
            <a:rect r="r" b="b" t="t" l="l"/>
            <a:pathLst>
              <a:path h="7649441" w="3917210">
                <a:moveTo>
                  <a:pt x="0" y="0"/>
                </a:moveTo>
                <a:lnTo>
                  <a:pt x="3917210" y="0"/>
                </a:lnTo>
                <a:lnTo>
                  <a:pt x="3917210" y="7649440"/>
                </a:lnTo>
                <a:lnTo>
                  <a:pt x="0" y="7649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85935" y="1608185"/>
            <a:ext cx="3913844" cy="7650115"/>
          </a:xfrm>
          <a:custGeom>
            <a:avLst/>
            <a:gdLst/>
            <a:ahLst/>
            <a:cxnLst/>
            <a:rect r="r" b="b" t="t" l="l"/>
            <a:pathLst>
              <a:path h="7650115" w="3913844">
                <a:moveTo>
                  <a:pt x="0" y="0"/>
                </a:moveTo>
                <a:lnTo>
                  <a:pt x="3913843" y="0"/>
                </a:lnTo>
                <a:lnTo>
                  <a:pt x="3913843" y="7650115"/>
                </a:lnTo>
                <a:lnTo>
                  <a:pt x="0" y="765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46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Times New Roman"/>
                </a:rPr>
                <a:t>  Demo - Video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91" r="0" b="391"/>
          <a:stretch>
            <a:fillRect/>
          </a:stretch>
        </p:blipFill>
        <p:spPr>
          <a:xfrm flipH="false" flipV="false" rot="0">
            <a:off x="7514018" y="1550975"/>
            <a:ext cx="38679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7624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28750" y="4346575"/>
            <a:ext cx="15430500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3C8D"/>
                </a:solidFill>
                <a:latin typeface="Times New Roman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05792" y="2879910"/>
            <a:ext cx="4876416" cy="4847216"/>
          </a:xfrm>
          <a:custGeom>
            <a:avLst/>
            <a:gdLst/>
            <a:ahLst/>
            <a:cxnLst/>
            <a:rect r="r" b="b" t="t" l="l"/>
            <a:pathLst>
              <a:path h="4847216" w="4876416">
                <a:moveTo>
                  <a:pt x="0" y="0"/>
                </a:moveTo>
                <a:lnTo>
                  <a:pt x="4876416" y="0"/>
                </a:lnTo>
                <a:lnTo>
                  <a:pt x="4876416" y="4847216"/>
                </a:lnTo>
                <a:lnTo>
                  <a:pt x="0" y="484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94053" y="194370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Back-end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Developer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7847" y="1943702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Front-end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Developer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7847" y="591036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Game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Developer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94053" y="5910360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AI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Jeju Hallasan"/>
                </a:rPr>
                <a:t>Engineer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Ⅱ. Background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12826" y="3527268"/>
            <a:ext cx="2789134" cy="376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6"/>
              </a:lnSpc>
              <a:spcBef>
                <a:spcPct val="0"/>
              </a:spcBef>
            </a:pPr>
            <a:r>
              <a:rPr lang="en-US" sz="22254">
                <a:solidFill>
                  <a:srgbClr val="FFFFFF"/>
                </a:solidFill>
                <a:ea typeface="Jeju Hallasan"/>
              </a:rPr>
              <a:t>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24945" y="4348550"/>
            <a:ext cx="6038110" cy="1915315"/>
          </a:xfrm>
          <a:custGeom>
            <a:avLst/>
            <a:gdLst/>
            <a:ahLst/>
            <a:cxnLst/>
            <a:rect r="r" b="b" t="t" l="l"/>
            <a:pathLst>
              <a:path h="1915315" w="6038110">
                <a:moveTo>
                  <a:pt x="0" y="0"/>
                </a:moveTo>
                <a:lnTo>
                  <a:pt x="6038110" y="0"/>
                </a:lnTo>
                <a:lnTo>
                  <a:pt x="6038110" y="1915314"/>
                </a:lnTo>
                <a:lnTo>
                  <a:pt x="0" y="191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Ⅱ. Background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2826" y="3527268"/>
            <a:ext cx="2789134" cy="376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6"/>
              </a:lnSpc>
              <a:spcBef>
                <a:spcPct val="0"/>
              </a:spcBef>
            </a:pPr>
            <a:r>
              <a:rPr lang="en-US" sz="22254">
                <a:solidFill>
                  <a:srgbClr val="FFFFFF"/>
                </a:solidFill>
                <a:ea typeface="Jeju Hallasan"/>
              </a:rPr>
              <a:t>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8689" y="4810442"/>
            <a:ext cx="140306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용이고딕-레귤러 Bold"/>
              </a:rPr>
              <a:t>Junior / Middle / Senior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6378" y="36004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Develop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Type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10936" y="4814070"/>
            <a:ext cx="658860" cy="6588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53597" y="360045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Position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Level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99497" y="1476615"/>
            <a:ext cx="3964928" cy="7333770"/>
            <a:chOff x="0" y="0"/>
            <a:chExt cx="1044261" cy="19315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4261" cy="1931528"/>
            </a:xfrm>
            <a:custGeom>
              <a:avLst/>
              <a:gdLst/>
              <a:ahLst/>
              <a:cxnLst/>
              <a:rect r="r" b="b" t="t" l="l"/>
              <a:pathLst>
                <a:path h="1931528" w="1044261">
                  <a:moveTo>
                    <a:pt x="99583" y="0"/>
                  </a:moveTo>
                  <a:lnTo>
                    <a:pt x="944678" y="0"/>
                  </a:lnTo>
                  <a:cubicBezTo>
                    <a:pt x="999676" y="0"/>
                    <a:pt x="1044261" y="44585"/>
                    <a:pt x="1044261" y="99583"/>
                  </a:cubicBezTo>
                  <a:lnTo>
                    <a:pt x="1044261" y="1831945"/>
                  </a:lnTo>
                  <a:cubicBezTo>
                    <a:pt x="1044261" y="1858356"/>
                    <a:pt x="1033769" y="1883686"/>
                    <a:pt x="1015094" y="1902361"/>
                  </a:cubicBezTo>
                  <a:cubicBezTo>
                    <a:pt x="996419" y="1921036"/>
                    <a:pt x="971089" y="1931528"/>
                    <a:pt x="944678" y="1931528"/>
                  </a:cubicBezTo>
                  <a:lnTo>
                    <a:pt x="99583" y="1931528"/>
                  </a:lnTo>
                  <a:cubicBezTo>
                    <a:pt x="73172" y="1931528"/>
                    <a:pt x="47842" y="1921036"/>
                    <a:pt x="29167" y="1902361"/>
                  </a:cubicBezTo>
                  <a:cubicBezTo>
                    <a:pt x="10492" y="1883686"/>
                    <a:pt x="0" y="1858356"/>
                    <a:pt x="0" y="1831945"/>
                  </a:cubicBezTo>
                  <a:lnTo>
                    <a:pt x="0" y="99583"/>
                  </a:lnTo>
                  <a:cubicBezTo>
                    <a:pt x="0" y="73172"/>
                    <a:pt x="10492" y="47842"/>
                    <a:pt x="29167" y="29167"/>
                  </a:cubicBezTo>
                  <a:cubicBezTo>
                    <a:pt x="47842" y="10492"/>
                    <a:pt x="73172" y="0"/>
                    <a:pt x="99583" y="0"/>
                  </a:cubicBez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044261" cy="1998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Average Annual Income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FrameWork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IDE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Language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DB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Sleep Time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Learn Time</a:t>
              </a:r>
            </a:p>
            <a:p>
              <a:pPr algn="l" marL="669289" indent="-334645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용이고딕-레귤러"/>
                </a:rPr>
                <a:t>Using Time to Coding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12700" y="4667468"/>
            <a:ext cx="1210496" cy="952064"/>
            <a:chOff x="0" y="0"/>
            <a:chExt cx="103343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3430" cy="812800"/>
            </a:xfrm>
            <a:custGeom>
              <a:avLst/>
              <a:gdLst/>
              <a:ahLst/>
              <a:cxnLst/>
              <a:rect r="r" b="b" t="t" l="l"/>
              <a:pathLst>
                <a:path h="812800" w="1033430">
                  <a:moveTo>
                    <a:pt x="1033430" y="406400"/>
                  </a:moveTo>
                  <a:lnTo>
                    <a:pt x="627030" y="0"/>
                  </a:lnTo>
                  <a:lnTo>
                    <a:pt x="62703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27030" y="609600"/>
                  </a:lnTo>
                  <a:lnTo>
                    <a:pt x="627030" y="812800"/>
                  </a:lnTo>
                  <a:lnTo>
                    <a:pt x="1033430" y="406400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55575"/>
              <a:ext cx="93183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Ⅱ. Background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079" y="56515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36458" y="6713936"/>
            <a:ext cx="3643152" cy="2222323"/>
          </a:xfrm>
          <a:custGeom>
            <a:avLst/>
            <a:gdLst/>
            <a:ahLst/>
            <a:cxnLst/>
            <a:rect r="r" b="b" t="t" l="l"/>
            <a:pathLst>
              <a:path h="2222323" w="3643152">
                <a:moveTo>
                  <a:pt x="0" y="0"/>
                </a:moveTo>
                <a:lnTo>
                  <a:pt x="3643152" y="0"/>
                </a:lnTo>
                <a:lnTo>
                  <a:pt x="3643152" y="2222323"/>
                </a:lnTo>
                <a:lnTo>
                  <a:pt x="0" y="222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8763" y="2857957"/>
            <a:ext cx="2467541" cy="2467541"/>
          </a:xfrm>
          <a:custGeom>
            <a:avLst/>
            <a:gdLst/>
            <a:ahLst/>
            <a:cxnLst/>
            <a:rect r="r" b="b" t="t" l="l"/>
            <a:pathLst>
              <a:path h="2467541" w="2467541">
                <a:moveTo>
                  <a:pt x="0" y="0"/>
                </a:moveTo>
                <a:lnTo>
                  <a:pt x="2467541" y="0"/>
                </a:lnTo>
                <a:lnTo>
                  <a:pt x="2467541" y="2467541"/>
                </a:lnTo>
                <a:lnTo>
                  <a:pt x="0" y="2467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8637" y="1585242"/>
            <a:ext cx="5108597" cy="8153568"/>
            <a:chOff x="0" y="0"/>
            <a:chExt cx="6811463" cy="10871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7673358"/>
              <a:ext cx="6811463" cy="3198065"/>
            </a:xfrm>
            <a:custGeom>
              <a:avLst/>
              <a:gdLst/>
              <a:ahLst/>
              <a:cxnLst/>
              <a:rect r="r" b="b" t="t" l="l"/>
              <a:pathLst>
                <a:path h="3198065" w="6811463">
                  <a:moveTo>
                    <a:pt x="0" y="0"/>
                  </a:moveTo>
                  <a:lnTo>
                    <a:pt x="6811463" y="0"/>
                  </a:lnTo>
                  <a:lnTo>
                    <a:pt x="6811463" y="3198065"/>
                  </a:lnTo>
                  <a:lnTo>
                    <a:pt x="0" y="3198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80557" y="0"/>
              <a:ext cx="2850349" cy="3130056"/>
            </a:xfrm>
            <a:custGeom>
              <a:avLst/>
              <a:gdLst/>
              <a:ahLst/>
              <a:cxnLst/>
              <a:rect r="r" b="b" t="t" l="l"/>
              <a:pathLst>
                <a:path h="3130056" w="2850349">
                  <a:moveTo>
                    <a:pt x="0" y="0"/>
                  </a:moveTo>
                  <a:lnTo>
                    <a:pt x="2850349" y="0"/>
                  </a:lnTo>
                  <a:lnTo>
                    <a:pt x="2850349" y="3130056"/>
                  </a:lnTo>
                  <a:lnTo>
                    <a:pt x="0" y="3130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38823" y="4230149"/>
              <a:ext cx="5133818" cy="2566909"/>
            </a:xfrm>
            <a:custGeom>
              <a:avLst/>
              <a:gdLst/>
              <a:ahLst/>
              <a:cxnLst/>
              <a:rect r="r" b="b" t="t" l="l"/>
              <a:pathLst>
                <a:path h="2566909" w="5133818">
                  <a:moveTo>
                    <a:pt x="0" y="0"/>
                  </a:moveTo>
                  <a:lnTo>
                    <a:pt x="5133818" y="0"/>
                  </a:lnTo>
                  <a:lnTo>
                    <a:pt x="5133818" y="2566909"/>
                  </a:lnTo>
                  <a:lnTo>
                    <a:pt x="0" y="256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Ⅲ. Project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4388" y="1509042"/>
            <a:ext cx="4621916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용이고딕-레귤러 Bold"/>
              </a:rPr>
              <a:t>Tools - Develoopment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079" y="56515"/>
            <a:ext cx="18288000" cy="1169376"/>
            <a:chOff x="0" y="0"/>
            <a:chExt cx="4816593" cy="307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7984"/>
            </a:xfrm>
            <a:custGeom>
              <a:avLst/>
              <a:gdLst/>
              <a:ahLst/>
              <a:cxnLst/>
              <a:rect r="r" b="b" t="t" l="l"/>
              <a:pathLst>
                <a:path h="3079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7984"/>
                  </a:lnTo>
                  <a:lnTo>
                    <a:pt x="0" y="30798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76354" y="3294238"/>
            <a:ext cx="2855689" cy="2855689"/>
          </a:xfrm>
          <a:custGeom>
            <a:avLst/>
            <a:gdLst/>
            <a:ahLst/>
            <a:cxnLst/>
            <a:rect r="r" b="b" t="t" l="l"/>
            <a:pathLst>
              <a:path h="2855689" w="2855689">
                <a:moveTo>
                  <a:pt x="0" y="0"/>
                </a:moveTo>
                <a:lnTo>
                  <a:pt x="2855689" y="0"/>
                </a:lnTo>
                <a:lnTo>
                  <a:pt x="2855689" y="2855689"/>
                </a:lnTo>
                <a:lnTo>
                  <a:pt x="0" y="2855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17247" y="3254044"/>
            <a:ext cx="2895882" cy="2895882"/>
          </a:xfrm>
          <a:custGeom>
            <a:avLst/>
            <a:gdLst/>
            <a:ahLst/>
            <a:cxnLst/>
            <a:rect r="r" b="b" t="t" l="l"/>
            <a:pathLst>
              <a:path h="2895882" w="2895882">
                <a:moveTo>
                  <a:pt x="0" y="0"/>
                </a:moveTo>
                <a:lnTo>
                  <a:pt x="2895882" y="0"/>
                </a:lnTo>
                <a:lnTo>
                  <a:pt x="2895882" y="2895883"/>
                </a:lnTo>
                <a:lnTo>
                  <a:pt x="0" y="2895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98830" y="5742357"/>
            <a:ext cx="2885852" cy="2885852"/>
          </a:xfrm>
          <a:custGeom>
            <a:avLst/>
            <a:gdLst/>
            <a:ahLst/>
            <a:cxnLst/>
            <a:rect r="r" b="b" t="t" l="l"/>
            <a:pathLst>
              <a:path h="2885852" w="2885852">
                <a:moveTo>
                  <a:pt x="0" y="0"/>
                </a:moveTo>
                <a:lnTo>
                  <a:pt x="2885852" y="0"/>
                </a:lnTo>
                <a:lnTo>
                  <a:pt x="2885852" y="2885852"/>
                </a:lnTo>
                <a:lnTo>
                  <a:pt x="0" y="2885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656" y="203688"/>
            <a:ext cx="11870774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</a:rPr>
              <a:t>Ⅲ. Project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09042"/>
            <a:ext cx="5050910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용이고딕-레귤러 Bold"/>
              </a:rPr>
              <a:t>Tools - Communication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DAGIBzKXKjk</dc:identifier>
  <dcterms:modified xsi:type="dcterms:W3CDTF">2011-08-01T06:04:30Z</dcterms:modified>
  <cp:revision>1</cp:revision>
  <dc:title>빅데이터 프로젝트</dc:title>
</cp:coreProperties>
</file>